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</p:sldMasterIdLst>
  <p:notesMasterIdLst>
    <p:notesMasterId r:id="rId16"/>
  </p:notesMasterIdLst>
  <p:handoutMasterIdLst>
    <p:handoutMasterId r:id="rId17"/>
  </p:handoutMasterIdLst>
  <p:sldIdLst>
    <p:sldId id="261" r:id="rId5"/>
    <p:sldId id="262" r:id="rId6"/>
    <p:sldId id="272" r:id="rId7"/>
    <p:sldId id="284" r:id="rId8"/>
    <p:sldId id="281" r:id="rId9"/>
    <p:sldId id="288" r:id="rId10"/>
    <p:sldId id="289" r:id="rId11"/>
    <p:sldId id="290" r:id="rId12"/>
    <p:sldId id="291" r:id="rId13"/>
    <p:sldId id="273" r:id="rId14"/>
    <p:sldId id="269" r:id="rId1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7F6CE5B-3BE7-49D7-89F3-953B0D0769DF}">
          <p14:sldIdLst>
            <p14:sldId id="261"/>
          </p14:sldIdLst>
        </p14:section>
        <p14:section name="Scene setting" id="{7CD4D381-7A12-48A7-B7F0-0BCB1FD6178B}">
          <p14:sldIdLst>
            <p14:sldId id="262"/>
            <p14:sldId id="272"/>
            <p14:sldId id="284"/>
            <p14:sldId id="281"/>
          </p14:sldIdLst>
        </p14:section>
        <p14:section name="Omicron strategy" id="{DD58D6E2-4637-4862-B8C0-6F0FE86B6937}">
          <p14:sldIdLst>
            <p14:sldId id="288"/>
            <p14:sldId id="289"/>
            <p14:sldId id="290"/>
          </p14:sldIdLst>
        </p14:section>
        <p14:section name="Equity in our Omicron response" id="{0E8922DE-0267-4111-9D5C-04386EB7C4F9}">
          <p14:sldIdLst>
            <p14:sldId id="291"/>
          </p14:sldIdLst>
        </p14:section>
        <p14:section name="Health sector implications" id="{FE1AB2AF-2A13-40D0-A7D5-5A2CAE5992ED}">
          <p14:sldIdLst>
            <p14:sldId id="273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e George" initials="GG" lastIdx="2" clrIdx="0">
    <p:extLst>
      <p:ext uri="{19B8F6BF-5375-455C-9EA6-DF929625EA0E}">
        <p15:presenceInfo xmlns:p15="http://schemas.microsoft.com/office/powerpoint/2012/main" userId="S::Gabrielle.George@health.govt.nz::07ea7bf7-a1aa-436c-9059-812790a6f7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6AF00"/>
    <a:srgbClr val="D2A000"/>
    <a:srgbClr val="F5413D"/>
    <a:srgbClr val="213463"/>
    <a:srgbClr val="F68B1F"/>
    <a:srgbClr val="E7EBF4"/>
    <a:srgbClr val="CBD5E7"/>
    <a:srgbClr val="00853F"/>
    <a:srgbClr val="77A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6722" autoAdjust="0"/>
  </p:normalViewPr>
  <p:slideViewPr>
    <p:cSldViewPr snapToGrid="0">
      <p:cViewPr varScale="1">
        <p:scale>
          <a:sx n="65" d="100"/>
          <a:sy n="65" d="100"/>
        </p:scale>
        <p:origin x="1086" y="72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C20C-C66C-4EFE-91E1-AA6937104EB1}" type="datetimeFigureOut">
              <a:rPr lang="en-NZ" smtClean="0"/>
              <a:t>27/01/2022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FC2ED-825B-4C95-83C3-8B5034564E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20870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9C556-1CDE-4A94-8DD3-443D49DACC10}" type="datetimeFigureOut">
              <a:rPr lang="en-NZ" smtClean="0"/>
              <a:t>27/01/2022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530D3-9057-48DF-8DF9-F9CC526A52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165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chemeClr val="accent4"/>
              </a:solidFill>
              <a:latin typeface="+mn-lt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347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chemeClr val="accent4"/>
              </a:solidFill>
              <a:latin typeface="+mn-lt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042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086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4623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5998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840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752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70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465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234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367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69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7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01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11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6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02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0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70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8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5785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26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00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86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7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7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6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7515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4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686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05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08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5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358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293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160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748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872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0117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750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17" r:id="rId14"/>
    <p:sldLayoutId id="2147483839" r:id="rId15"/>
    <p:sldLayoutId id="2147483824" r:id="rId16"/>
    <p:sldLayoutId id="2147483841" r:id="rId17"/>
    <p:sldLayoutId id="2147483837" r:id="rId18"/>
    <p:sldLayoutId id="2147483842" r:id="rId19"/>
    <p:sldLayoutId id="2147483843" r:id="rId20"/>
    <p:sldLayoutId id="2147483827" r:id="rId21"/>
    <p:sldLayoutId id="2147483844" r:id="rId22"/>
    <p:sldLayoutId id="2147483845" r:id="rId23"/>
    <p:sldLayoutId id="2147483823" r:id="rId24"/>
    <p:sldLayoutId id="2147483846" r:id="rId25"/>
    <p:sldLayoutId id="2147483847" r:id="rId26"/>
    <p:sldLayoutId id="2147483835" r:id="rId27"/>
    <p:sldLayoutId id="2147483848" r:id="rId28"/>
    <p:sldLayoutId id="2147483849" r:id="rId2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A754-3E3F-4A46-98F4-01DF17BA5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Our approach to Omicron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8971A-C636-4387-895D-C2E9A87C9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b="1" i="1" dirty="0"/>
              <a:t>January 2022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78F3C-46B7-45FB-8850-EC4937E05B9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NZ" dirty="0"/>
              <a:t>Presented by </a:t>
            </a:r>
            <a:r>
              <a:rPr lang="en-NZ" b="1" dirty="0" err="1"/>
              <a:t>Manatū</a:t>
            </a:r>
            <a:r>
              <a:rPr lang="en-NZ" b="1" dirty="0"/>
              <a:t> Hauora | Ministry of Health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641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Health system preparedness for Omicron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95080-AB33-40F6-B3FB-853D7DF4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fontAlgn="base">
              <a:buNone/>
            </a:pPr>
            <a:r>
              <a:rPr lang="en-NZ" sz="1600" b="1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Health System Preparedness – what we’ve changed in response to Omicron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DHB preparedness and contingency planning have been reviewed considering Omicron scenarios.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Workforce planning continues to ensure that service delivery can be maintained under Omicron scenarios.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Health regional coordination in place to coordinate and prioritise community, primary and hospital level care. </a:t>
            </a:r>
            <a:endParaRPr lang="en-NZ" sz="12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r>
              <a:rPr lang="en-NZ" sz="1600" b="1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Care in the Community – what we’ve changed in response to Omicron</a:t>
            </a:r>
            <a:endParaRPr lang="en-NZ" sz="1600" b="1" dirty="0">
              <a:solidFill>
                <a:srgbClr val="002060"/>
              </a:solidFill>
              <a:latin typeface="游明朝" panose="020B0400000000000000" pitchFamily="18" charset="-128"/>
              <a:ea typeface="游明朝" panose="020B0400000000000000" pitchFamily="18" charset="-128"/>
            </a:endParaRP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Providing more options for self-service to enable the health system to focus on COVID-positive individuals and whānau with high clinical need.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Planning scaling up activities with our Care in the Community central agencies to allow the whole system to jointly respond to Omicron. 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Risk stratification to identify at risk individuals and whānau to enable the appropriate level of clinical care and welfare support.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COVID-19 therapeutics to support care in the community.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07F79-7E94-487A-8A37-1627726EDE9D}"/>
              </a:ext>
            </a:extLst>
          </p:cNvPr>
          <p:cNvSpPr txBox="1"/>
          <p:nvPr/>
        </p:nvSpPr>
        <p:spPr>
          <a:xfrm>
            <a:off x="838200" y="1162189"/>
            <a:ext cx="10230852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We’re rapidly adjusting our approach and response to the new challenges presented by Omicron.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23C047-EF00-4333-A0FF-77410531A621}"/>
              </a:ext>
            </a:extLst>
          </p:cNvPr>
          <p:cNvCxnSpPr>
            <a:cxnSpLocks/>
          </p:cNvCxnSpPr>
          <p:nvPr/>
        </p:nvCxnSpPr>
        <p:spPr>
          <a:xfrm>
            <a:off x="5826490" y="1825625"/>
            <a:ext cx="0" cy="34201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28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Working with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95080-AB33-40F6-B3FB-853D7DF4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Using our existing working groups, advisory groups and clinical advisory groups.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Establishing sub-groups.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Including Health New Zealand and M</a:t>
            </a:r>
            <a:r>
              <a:rPr lang="mi-NZ" sz="1600" dirty="0">
                <a:solidFill>
                  <a:srgbClr val="002060"/>
                </a:solidFill>
                <a:latin typeface="+mn-lt"/>
              </a:rPr>
              <a:t>ā</a:t>
            </a:r>
            <a:r>
              <a:rPr lang="en-NZ" sz="1600" dirty="0" err="1">
                <a:solidFill>
                  <a:srgbClr val="002060"/>
                </a:solidFill>
                <a:latin typeface="+mn-lt"/>
              </a:rPr>
              <a:t>ori</a:t>
            </a:r>
            <a:r>
              <a:rPr lang="en-NZ" sz="1600" dirty="0">
                <a:solidFill>
                  <a:srgbClr val="002060"/>
                </a:solidFill>
                <a:latin typeface="+mn-lt"/>
              </a:rPr>
              <a:t> Health Authority in these groups.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NZ" sz="1600" b="1" dirty="0">
                <a:solidFill>
                  <a:srgbClr val="002060"/>
                </a:solidFill>
                <a:latin typeface="+mn-lt"/>
              </a:rPr>
              <a:t>We welcome feedback on our approach.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F0207F-1363-4204-B4FB-48F89CEEAF8D}"/>
              </a:ext>
            </a:extLst>
          </p:cNvPr>
          <p:cNvSpPr txBox="1"/>
          <p:nvPr/>
        </p:nvSpPr>
        <p:spPr>
          <a:xfrm>
            <a:off x="838200" y="1162188"/>
            <a:ext cx="10240478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It is essential we work together closely with you, the sector to implement an effective response to Omicron.</a:t>
            </a:r>
          </a:p>
        </p:txBody>
      </p:sp>
    </p:spTree>
    <p:extLst>
      <p:ext uri="{BB962C8B-B14F-4D97-AF65-F5344CB8AC3E}">
        <p14:creationId xmlns:p14="http://schemas.microsoft.com/office/powerpoint/2010/main" val="44128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our domestic situation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48A5B0E-376E-482C-8387-F7175BF78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094086"/>
            <a:ext cx="5708681" cy="241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D0E1AC-FD95-450B-ADA5-5873102D78C6}"/>
              </a:ext>
            </a:extLst>
          </p:cNvPr>
          <p:cNvSpPr txBox="1"/>
          <p:nvPr/>
        </p:nvSpPr>
        <p:spPr>
          <a:xfrm>
            <a:off x="6840000" y="1980000"/>
            <a:ext cx="4827172" cy="21236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rgbClr val="002060"/>
                </a:solidFill>
              </a:rPr>
              <a:t>Border returnee cases have risen from around </a:t>
            </a:r>
            <a:r>
              <a:rPr lang="en-NZ" sz="1600" b="1" dirty="0">
                <a:solidFill>
                  <a:srgbClr val="002060"/>
                </a:solidFill>
              </a:rPr>
              <a:t>20 cases </a:t>
            </a:r>
            <a:r>
              <a:rPr lang="en-NZ" sz="1600" dirty="0">
                <a:solidFill>
                  <a:srgbClr val="002060"/>
                </a:solidFill>
              </a:rPr>
              <a:t>detected fortnightly to </a:t>
            </a:r>
            <a:r>
              <a:rPr lang="en-NZ" sz="1600" b="1" dirty="0">
                <a:solidFill>
                  <a:srgbClr val="002060"/>
                </a:solidFill>
              </a:rPr>
              <a:t>513 cases </a:t>
            </a:r>
            <a:r>
              <a:rPr lang="en-NZ" sz="1600" dirty="0">
                <a:solidFill>
                  <a:srgbClr val="002060"/>
                </a:solidFill>
              </a:rPr>
              <a:t>detected in the last 2 weeks.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Almost all returnee cases have the Omicron variant.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rgbClr val="002060"/>
                </a:solidFill>
              </a:rPr>
              <a:t>The Prime Minister announced that all of Aotearoa would move to Red setting on Sunday 23 January 2022, in response to the January Omicron cluster.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374021-3002-4616-9C52-07FFA0E3F3EC}"/>
              </a:ext>
            </a:extLst>
          </p:cNvPr>
          <p:cNvSpPr txBox="1"/>
          <p:nvPr/>
        </p:nvSpPr>
        <p:spPr>
          <a:xfrm>
            <a:off x="838199" y="1146799"/>
            <a:ext cx="1051559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The community </a:t>
            </a:r>
            <a:r>
              <a:rPr lang="en-NZ" sz="1600" b="1" dirty="0">
                <a:solidFill>
                  <a:srgbClr val="002060"/>
                </a:solidFill>
              </a:rPr>
              <a:t>Delta outbreak is on its tail end, however Omicron cases amongst border returnees have increased substantially. </a:t>
            </a:r>
          </a:p>
        </p:txBody>
      </p:sp>
    </p:spTree>
    <p:extLst>
      <p:ext uri="{BB962C8B-B14F-4D97-AF65-F5344CB8AC3E}">
        <p14:creationId xmlns:p14="http://schemas.microsoft.com/office/powerpoint/2010/main" val="2282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the international situation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77CCD-0FC7-4371-A632-EE52CBD68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00" y="1980000"/>
            <a:ext cx="5625928" cy="37008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265581-2EDC-45CB-8DD8-0AF05DA8F0A1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Daily reported COVID-19 cases globally are </a:t>
            </a:r>
            <a:r>
              <a:rPr lang="en-NZ" sz="1600" b="1" dirty="0">
                <a:solidFill>
                  <a:srgbClr val="002060"/>
                </a:solidFill>
              </a:rPr>
              <a:t>surging to record levels since December 2021.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8051EE-0C15-4645-A716-2E79EC03F459}"/>
              </a:ext>
            </a:extLst>
          </p:cNvPr>
          <p:cNvSpPr txBox="1"/>
          <p:nvPr/>
        </p:nvSpPr>
        <p:spPr>
          <a:xfrm>
            <a:off x="6840000" y="1980000"/>
            <a:ext cx="4572411" cy="34163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3.1 million cases </a:t>
            </a:r>
            <a:r>
              <a:rPr lang="en-US" sz="1600" dirty="0">
                <a:solidFill>
                  <a:srgbClr val="002060"/>
                </a:solidFill>
              </a:rPr>
              <a:t>reported daily</a:t>
            </a:r>
            <a:r>
              <a:rPr lang="en-US" sz="1600" b="1" dirty="0">
                <a:solidFill>
                  <a:srgbClr val="002060"/>
                </a:solidFill>
              </a:rPr>
              <a:t>, 21 million cases </a:t>
            </a:r>
            <a:r>
              <a:rPr lang="en-US" sz="1600" dirty="0">
                <a:solidFill>
                  <a:srgbClr val="002060"/>
                </a:solidFill>
              </a:rPr>
              <a:t>reported in the past week.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7,797 global deaths </a:t>
            </a:r>
            <a:r>
              <a:rPr lang="en-US" sz="1600" dirty="0">
                <a:solidFill>
                  <a:srgbClr val="002060"/>
                </a:solidFill>
              </a:rPr>
              <a:t>reported daily</a:t>
            </a:r>
            <a:r>
              <a:rPr lang="en-US" sz="1600" b="1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Omicron is the predominant variant </a:t>
            </a:r>
            <a:r>
              <a:rPr lang="en-US" sz="1600" dirty="0">
                <a:solidFill>
                  <a:srgbClr val="002060"/>
                </a:solidFill>
              </a:rPr>
              <a:t>in at least 60 countries worldwide.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cs typeface="Arial"/>
              </a:rPr>
              <a:t>Omicron appears to reach an infection peak 3 – 4 weeks after it becomes the dominant strain (UK, approx. 24 days, US approx. 28 days).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cs typeface="Arial"/>
              </a:rPr>
              <a:t>While </a:t>
            </a:r>
            <a:r>
              <a:rPr lang="en-US" sz="1600" dirty="0" err="1">
                <a:solidFill>
                  <a:srgbClr val="002060"/>
                </a:solidFill>
                <a:cs typeface="Arial"/>
              </a:rPr>
              <a:t>hospitalisations</a:t>
            </a:r>
            <a:r>
              <a:rPr lang="en-US" sz="1600" dirty="0">
                <a:solidFill>
                  <a:srgbClr val="002060"/>
                </a:solidFill>
                <a:cs typeface="Arial"/>
              </a:rPr>
              <a:t> increase during Omicron surges, </a:t>
            </a:r>
            <a:r>
              <a:rPr lang="en-US" sz="1600" b="1" dirty="0">
                <a:solidFill>
                  <a:srgbClr val="002060"/>
                </a:solidFill>
                <a:cs typeface="Arial"/>
              </a:rPr>
              <a:t>case </a:t>
            </a:r>
            <a:r>
              <a:rPr lang="en-US" sz="1600" b="1" dirty="0" err="1">
                <a:solidFill>
                  <a:srgbClr val="002060"/>
                </a:solidFill>
                <a:cs typeface="Arial"/>
              </a:rPr>
              <a:t>hospitalisation</a:t>
            </a:r>
            <a:r>
              <a:rPr lang="en-US" sz="1600" b="1" dirty="0">
                <a:solidFill>
                  <a:srgbClr val="002060"/>
                </a:solidFill>
                <a:cs typeface="Arial"/>
              </a:rPr>
              <a:t> rates are markedly lower </a:t>
            </a:r>
            <a:r>
              <a:rPr lang="en-US" sz="1600" dirty="0">
                <a:solidFill>
                  <a:srgbClr val="002060"/>
                </a:solidFill>
                <a:cs typeface="Arial"/>
              </a:rPr>
              <a:t>than in previous outbreaks.</a:t>
            </a:r>
          </a:p>
        </p:txBody>
      </p:sp>
    </p:spTree>
    <p:extLst>
      <p:ext uri="{BB962C8B-B14F-4D97-AF65-F5344CB8AC3E}">
        <p14:creationId xmlns:p14="http://schemas.microsoft.com/office/powerpoint/2010/main" val="288893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some top of mind priorities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265581-2EDC-45CB-8DD8-0AF05DA8F0A1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We are focused on some of the current priorities to support our Omicron response, including: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8051EE-0C15-4645-A716-2E79EC03F459}"/>
              </a:ext>
            </a:extLst>
          </p:cNvPr>
          <p:cNvSpPr txBox="1"/>
          <p:nvPr/>
        </p:nvSpPr>
        <p:spPr>
          <a:xfrm>
            <a:off x="838200" y="1980000"/>
            <a:ext cx="10574211" cy="233910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Use of Rapid Antigen Testing (RATs)</a:t>
            </a:r>
          </a:p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Use of masks and face coverings</a:t>
            </a:r>
          </a:p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Vaccination; issues under further consideration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Boosters for 12-17 year olds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Shortening the interval for receiving boosters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Shortening the interval between doses 5-11 year olds </a:t>
            </a:r>
          </a:p>
        </p:txBody>
      </p:sp>
    </p:spTree>
    <p:extLst>
      <p:ext uri="{BB962C8B-B14F-4D97-AF65-F5344CB8AC3E}">
        <p14:creationId xmlns:p14="http://schemas.microsoft.com/office/powerpoint/2010/main" val="310157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Modelling scenarios inform our planning and response for Omicron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D8DFED-48AE-49F7-BA85-E2C86BAA93BC}"/>
              </a:ext>
            </a:extLst>
          </p:cNvPr>
          <p:cNvSpPr txBox="1"/>
          <p:nvPr/>
        </p:nvSpPr>
        <p:spPr>
          <a:xfrm>
            <a:off x="838200" y="1258441"/>
            <a:ext cx="10086474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The Te </a:t>
            </a:r>
            <a:r>
              <a:rPr lang="en-NZ" sz="1600" dirty="0" err="1">
                <a:solidFill>
                  <a:srgbClr val="002060"/>
                </a:solidFill>
              </a:rPr>
              <a:t>Pūnaha</a:t>
            </a:r>
            <a:r>
              <a:rPr lang="en-NZ" sz="1600" dirty="0">
                <a:solidFill>
                  <a:srgbClr val="002060"/>
                </a:solidFill>
              </a:rPr>
              <a:t> </a:t>
            </a:r>
            <a:r>
              <a:rPr lang="en-NZ" sz="1600" dirty="0" err="1">
                <a:solidFill>
                  <a:srgbClr val="002060"/>
                </a:solidFill>
              </a:rPr>
              <a:t>Matatini</a:t>
            </a:r>
            <a:r>
              <a:rPr lang="en-NZ" sz="1600" dirty="0">
                <a:solidFill>
                  <a:srgbClr val="002060"/>
                </a:solidFill>
              </a:rPr>
              <a:t> COVID-19 modelling group (Sean Hendy, Michael Plank) are </a:t>
            </a:r>
            <a:r>
              <a:rPr lang="en-NZ" sz="1600" b="1" dirty="0">
                <a:solidFill>
                  <a:srgbClr val="002060"/>
                </a:solidFill>
              </a:rPr>
              <a:t>developing several scenarios for Omicron in New Zealand</a:t>
            </a:r>
            <a:r>
              <a:rPr lang="en-NZ" sz="1600" dirty="0">
                <a:solidFill>
                  <a:srgbClr val="002060"/>
                </a:solidFill>
              </a:rPr>
              <a:t>. Preliminary results are outlined below.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463FB4F2-BB24-459D-B06B-429799E95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348194"/>
              </p:ext>
            </p:extLst>
          </p:nvPr>
        </p:nvGraphicFramePr>
        <p:xfrm>
          <a:off x="838200" y="1958152"/>
          <a:ext cx="4946582" cy="240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708">
                  <a:extLst>
                    <a:ext uri="{9D8B030D-6E8A-4147-A177-3AD203B41FA5}">
                      <a16:colId xmlns:a16="http://schemas.microsoft.com/office/drawing/2014/main" val="1981347830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val="2933683591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val="2444209138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val="3024656645"/>
                    </a:ext>
                  </a:extLst>
                </a:gridCol>
              </a:tblGrid>
              <a:tr h="351910"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Preliminary results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05589"/>
                  </a:ext>
                </a:extLst>
              </a:tr>
              <a:tr h="4954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Scenario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daily reported cases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daily hospital admission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hospital bed occupancy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03985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Low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~6,000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~750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8844117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Medium 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~17,500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~500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668499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High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~25,000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~800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~3,250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1259920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5B1084-E86C-45ED-9E01-7197A8227616}"/>
              </a:ext>
            </a:extLst>
          </p:cNvPr>
          <p:cNvSpPr txBox="1">
            <a:spLocks/>
          </p:cNvSpPr>
          <p:nvPr/>
        </p:nvSpPr>
        <p:spPr>
          <a:xfrm>
            <a:off x="6096000" y="1920483"/>
            <a:ext cx="5848952" cy="3256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Assumptions</a:t>
            </a:r>
          </a:p>
          <a:p>
            <a:r>
              <a:rPr lang="en-US" sz="1200" dirty="0">
                <a:solidFill>
                  <a:srgbClr val="002060"/>
                </a:solidFill>
              </a:rPr>
              <a:t>‘Homogenous’ mixing of the population of New Zealand within age bands – this likely models more efficient transmission due to contacts than occurs in practice.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All models account for waning immunity.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Community transmission with 500 infections in the community in the week before 1 February.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90% of adults are boosted as they become eligible.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Changes to CPF or other measures in response to increasing epidemic curve not considered.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Doubling time of 3.5 days for all models. The effective R (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) and generation interval, GI, (time between case and contact’s infections) are varied.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Vaccine effectiveness follows preliminary data observed in UK for 2 and 3 doses.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2060"/>
                </a:solidFill>
              </a:rPr>
              <a:t>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Low: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=2.2, GI=3.3 days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Baseline/Medium: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=2.6, GI=3.3 days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High: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=3.4, GI=5 days (Note: similar assumptions to Delta)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44EB4F-FE0B-467B-B323-EB582AA468D1}"/>
              </a:ext>
            </a:extLst>
          </p:cNvPr>
          <p:cNvSpPr txBox="1">
            <a:spLocks/>
          </p:cNvSpPr>
          <p:nvPr/>
        </p:nvSpPr>
        <p:spPr>
          <a:xfrm>
            <a:off x="838199" y="4448948"/>
            <a:ext cx="4946583" cy="584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1600" b="1" dirty="0">
                <a:solidFill>
                  <a:srgbClr val="002060"/>
                </a:solidFill>
                <a:latin typeface="+mn-lt"/>
              </a:rPr>
              <a:t>Notes</a:t>
            </a:r>
          </a:p>
          <a:p>
            <a:r>
              <a:rPr lang="en-US" sz="1400" dirty="0">
                <a:solidFill>
                  <a:srgbClr val="002060"/>
                </a:solidFill>
                <a:latin typeface="+mn-lt"/>
              </a:rPr>
              <a:t>In general, Omicron peaks occur within 2-3 months.</a:t>
            </a:r>
            <a:endParaRPr lang="en-NZ" sz="1400" dirty="0">
              <a:solidFill>
                <a:srgbClr val="002060"/>
              </a:solidFill>
              <a:latin typeface="+mn-lt"/>
            </a:endParaRPr>
          </a:p>
          <a:p>
            <a:r>
              <a:rPr lang="en-NZ" sz="1400" dirty="0">
                <a:solidFill>
                  <a:srgbClr val="002060"/>
                </a:solidFill>
                <a:latin typeface="+mn-lt"/>
              </a:rPr>
              <a:t>There is always a large degree of uncertainty based on large assumptions made in modelling.</a:t>
            </a:r>
          </a:p>
          <a:p>
            <a:r>
              <a:rPr lang="en-NZ" sz="1400" dirty="0">
                <a:solidFill>
                  <a:srgbClr val="002060"/>
                </a:solidFill>
                <a:latin typeface="+mn-lt"/>
              </a:rPr>
              <a:t>Results are subject to change as Te </a:t>
            </a:r>
            <a:r>
              <a:rPr lang="en-NZ" sz="1400" dirty="0" err="1">
                <a:solidFill>
                  <a:srgbClr val="002060"/>
                </a:solidFill>
                <a:latin typeface="+mn-lt"/>
              </a:rPr>
              <a:t>Pūnaha</a:t>
            </a:r>
            <a:r>
              <a:rPr lang="en-NZ" sz="1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NZ" sz="1400" dirty="0" err="1">
                <a:solidFill>
                  <a:srgbClr val="002060"/>
                </a:solidFill>
                <a:latin typeface="+mn-lt"/>
              </a:rPr>
              <a:t>Matatini</a:t>
            </a:r>
            <a:r>
              <a:rPr lang="en-NZ" sz="1400" dirty="0">
                <a:solidFill>
                  <a:srgbClr val="002060"/>
                </a:solidFill>
                <a:latin typeface="+mn-lt"/>
              </a:rPr>
              <a:t> are finalising models this week.</a:t>
            </a:r>
          </a:p>
          <a:p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028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One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277025"/>
              </p:ext>
            </p:extLst>
          </p:nvPr>
        </p:nvGraphicFramePr>
        <p:xfrm>
          <a:off x="838200" y="1611429"/>
          <a:ext cx="10515599" cy="29932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val="4088099957"/>
                    </a:ext>
                  </a:extLst>
                </a:gridCol>
              </a:tblGrid>
              <a:tr h="481023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1</a:t>
                      </a:r>
                    </a:p>
                  </a:txBody>
                  <a:tcPr marL="68580" marR="68580" marT="0" marB="0" anchor="ctr">
                    <a:solidFill>
                      <a:srgbClr val="E6AF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87088"/>
                  </a:ext>
                </a:extLst>
              </a:tr>
              <a:tr h="409564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>
                          <a:effectLst/>
                        </a:rPr>
                        <a:t>There are some cases in the community, but we continue to stamp it out</a:t>
                      </a:r>
                    </a:p>
                  </a:txBody>
                  <a:tcPr marL="68580" marR="68580" marT="0" marB="0" anchor="ctr"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Current testing parameters continue.   PCR testing for symptomatic and close contacts.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6270445"/>
                  </a:ext>
                </a:extLst>
              </a:tr>
              <a:tr h="887315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PCR.  Cases isolate for 14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actively managed through NCTS and PHUs. Contacts isolate for 10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complex cases and medium-high risk settings.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404960"/>
                  </a:ext>
                </a:extLst>
              </a:tr>
              <a:tr h="115777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Some cases use self service tools such as online contact forms.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by primary care teams and support by Care Coordination Hubs.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Most cases supported to isolate at home.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0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Two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80329"/>
              </p:ext>
            </p:extLst>
          </p:nvPr>
        </p:nvGraphicFramePr>
        <p:xfrm>
          <a:off x="838200" y="1280922"/>
          <a:ext cx="10515599" cy="45027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val="4088099957"/>
                    </a:ext>
                  </a:extLst>
                </a:gridCol>
              </a:tblGrid>
              <a:tr h="464354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2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87088"/>
                  </a:ext>
                </a:extLst>
              </a:tr>
              <a:tr h="496267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/>
                        <a:t>Cases have spread in the community so we need to minimise and slow further spread and assist our vulnerable communities</a:t>
                      </a:r>
                      <a:endParaRPr lang="en-NZ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RATS may be used in addition to PCR testing for symptomatic people and close contacts.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‘Test to return’ if needed for asymptomatic healthcare and critical workforce who are close contacts using RATs.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PCR to confirm diagnosis if positive RAT.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NZ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6270445"/>
                  </a:ext>
                </a:extLst>
              </a:tr>
              <a:tr h="856568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PCR.  Cases isolate for 10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actively managed through NCTS and PHUs. Contacts isolate for 7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Increased use of digital pathways e.g. notification via text, self investigation web based tool.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high priority cases and medium-high risk settings.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404960"/>
                  </a:ext>
                </a:extLst>
              </a:tr>
              <a:tr h="12038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Cases using self service where possible.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by primary care teams focussing on people who need ongoing clinical care.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Cases supported to isolate at home.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02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Three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282455"/>
              </p:ext>
            </p:extLst>
          </p:nvPr>
        </p:nvGraphicFramePr>
        <p:xfrm>
          <a:off x="838200" y="1192788"/>
          <a:ext cx="10515599" cy="46762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val="4088099957"/>
                    </a:ext>
                  </a:extLst>
                </a:gridCol>
              </a:tblGrid>
              <a:tr h="464354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87088"/>
                  </a:ext>
                </a:extLst>
              </a:tr>
              <a:tr h="749533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/>
                        <a:t>There are thousands of cases per day: most people will self-manage and health and social services focus on families and communities that have the highest needs</a:t>
                      </a:r>
                      <a:endParaRPr lang="en-NZ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Focus PCR testing on priority populations testing priority populations and critical workforces.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RATS available at GPs, pharmacies, Community Testing Centres or workplaces for symptomatic people or critical workers.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Symptomatic or priority populations may use a RAT for diagnosis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‘Test to return’ for asymptomatic healthcare and critical workforce who are close contacts using RAT.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NZ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6270445"/>
                  </a:ext>
                </a:extLst>
              </a:tr>
              <a:tr h="856568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PCR, RATs or symptoms, 10 days isolation.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automatically notified from online self-investigation by cases and option for cases to self-notify contacts, 7 days isolation.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outbreak management and very high risk settings with support from NCIS.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404960"/>
                  </a:ext>
                </a:extLst>
              </a:tr>
              <a:tr h="9505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Majority of positive cases self-manage.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and welfare support focusses on those with high needs.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03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AC19955-5624-4362-828A-587878553D21}"/>
              </a:ext>
            </a:extLst>
          </p:cNvPr>
          <p:cNvSpPr txBox="1">
            <a:spLocks/>
          </p:cNvSpPr>
          <p:nvPr/>
        </p:nvSpPr>
        <p:spPr>
          <a:xfrm>
            <a:off x="838200" y="365127"/>
            <a:ext cx="10515600" cy="1135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213463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NZ" b="1" i="0" u="none" strike="noStrike" dirty="0">
                <a:solidFill>
                  <a:srgbClr val="213463"/>
                </a:solidFill>
                <a:effectLst/>
                <a:latin typeface="Segoe UI" panose="020B0502040204020203" pitchFamily="34" charset="0"/>
              </a:rPr>
              <a:t>Equity first – who is most at risk</a:t>
            </a:r>
            <a:r>
              <a:rPr lang="en-NZ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​?</a:t>
            </a:r>
            <a:endParaRPr lang="en-N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D1B72-D5CB-4742-9ECB-5447A2B3066E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Equitable outcomes, particularly for our disadvantaged populations, are essential to every pillar of our Omicron response.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D43B216-9326-4021-BC28-E4A60B8DF9D4}"/>
              </a:ext>
            </a:extLst>
          </p:cNvPr>
          <p:cNvSpPr/>
          <p:nvPr/>
        </p:nvSpPr>
        <p:spPr>
          <a:xfrm>
            <a:off x="4524938" y="1696683"/>
            <a:ext cx="6828862" cy="4164821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B1B35B2-2DC9-472F-8DCD-13FB14CE6736}"/>
              </a:ext>
            </a:extLst>
          </p:cNvPr>
          <p:cNvSpPr txBox="1">
            <a:spLocks/>
          </p:cNvSpPr>
          <p:nvPr/>
        </p:nvSpPr>
        <p:spPr>
          <a:xfrm>
            <a:off x="7375081" y="2049183"/>
            <a:ext cx="3693971" cy="2359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120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Higher transmission</a:t>
            </a:r>
            <a:endParaRPr lang="en-US" sz="1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Young adults age 18-35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at large/high density indoor events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temporary housing, overcrowded housing, poor ventilation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prisons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Healthcare staff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who work in frontline services like transport operators and food and beverage workers</a:t>
            </a:r>
            <a:endParaRPr lang="en-US" sz="1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F157B2D-6AC8-403C-B71B-EFF54FB81852}"/>
              </a:ext>
            </a:extLst>
          </p:cNvPr>
          <p:cNvSpPr/>
          <p:nvPr/>
        </p:nvSpPr>
        <p:spPr>
          <a:xfrm>
            <a:off x="838199" y="1696683"/>
            <a:ext cx="6355317" cy="4164820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667EB25-7DA4-41C1-934C-3091675CAC14}"/>
              </a:ext>
            </a:extLst>
          </p:cNvPr>
          <p:cNvSpPr txBox="1">
            <a:spLocks/>
          </p:cNvSpPr>
          <p:nvPr/>
        </p:nvSpPr>
        <p:spPr>
          <a:xfrm>
            <a:off x="1068405" y="2049183"/>
            <a:ext cx="3250324" cy="3381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Poor</a:t>
            </a:r>
            <a:r>
              <a:rPr lang="en-US" sz="16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outcomes</a:t>
            </a:r>
            <a:r>
              <a:rPr lang="en-US" sz="16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over 60 years of age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Pregnant people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other conditions such as cardiovascular, respiratory, diabetes, inflammatory conditions, immunodeficient states, autoimmune diseases, and mental health issues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poor access to healthcare and prevention services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Casual/contract workers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aged residential care facilities and hospitals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D945318-975D-464D-9077-ED20FD06E8BE}"/>
              </a:ext>
            </a:extLst>
          </p:cNvPr>
          <p:cNvSpPr txBox="1">
            <a:spLocks/>
          </p:cNvSpPr>
          <p:nvPr/>
        </p:nvSpPr>
        <p:spPr>
          <a:xfrm>
            <a:off x="4827798" y="2617074"/>
            <a:ext cx="2038214" cy="189590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Unvaccinated people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Māori and Pacific communities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Disabled people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drug/alcohol addiction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who experience high levels of material deprivation </a:t>
            </a:r>
          </a:p>
        </p:txBody>
      </p:sp>
    </p:spTree>
    <p:extLst>
      <p:ext uri="{BB962C8B-B14F-4D97-AF65-F5344CB8AC3E}">
        <p14:creationId xmlns:p14="http://schemas.microsoft.com/office/powerpoint/2010/main" val="299495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B4A70CB09ACA46BAF2DDEAC9D3B9A4" ma:contentTypeVersion="11" ma:contentTypeDescription="Create a new document." ma:contentTypeScope="" ma:versionID="751b4a326f73acd4d1ec37c032dfd1c1">
  <xsd:schema xmlns:xsd="http://www.w3.org/2001/XMLSchema" xmlns:xs="http://www.w3.org/2001/XMLSchema" xmlns:p="http://schemas.microsoft.com/office/2006/metadata/properties" xmlns:ns2="4a7dffe4-bcd7-430b-a31d-f78c381eb46b" xmlns:ns3="7114081f-9c9c-425f-8c56-2a32c252cbdf" targetNamespace="http://schemas.microsoft.com/office/2006/metadata/properties" ma:root="true" ma:fieldsID="170fae1dbbb12c614690e584faeaf435" ns2:_="" ns3:_="">
    <xsd:import namespace="4a7dffe4-bcd7-430b-a31d-f78c381eb46b"/>
    <xsd:import namespace="7114081f-9c9c-425f-8c56-2a32c252c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dffe4-bcd7-430b-a31d-f78c381eb4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4081f-9c9c-425f-8c56-2a32c252c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FEB45E-A281-4914-8D64-03F9E15D0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dffe4-bcd7-430b-a31d-f78c381eb46b"/>
    <ds:schemaRef ds:uri="7114081f-9c9c-425f-8c56-2a32c252c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D2412E-0D7D-404D-8323-BF957D753B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7C881D-6C98-410A-83D0-733F54D875AE}">
  <ds:schemaRefs>
    <ds:schemaRef ds:uri="http://purl.org/dc/terms/"/>
    <ds:schemaRef ds:uri="http://schemas.microsoft.com/office/2006/documentManagement/types"/>
    <ds:schemaRef ds:uri="4a7dffe4-bcd7-430b-a31d-f78c381eb46b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114081f-9c9c-425f-8c56-2a32c252cb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1370</Words>
  <Application>Microsoft Office PowerPoint</Application>
  <PresentationFormat>Widescreen</PresentationFormat>
  <Paragraphs>148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游明朝</vt:lpstr>
      <vt:lpstr>Arial</vt:lpstr>
      <vt:lpstr>Calibri</vt:lpstr>
      <vt:lpstr>Calibri Light</vt:lpstr>
      <vt:lpstr>Segoe UI</vt:lpstr>
      <vt:lpstr>Segoe UI Semibold</vt:lpstr>
      <vt:lpstr>WordVisiCarriageReturn_MSFontService</vt:lpstr>
      <vt:lpstr>Office Theme</vt:lpstr>
      <vt:lpstr>Our approach to Omicron</vt:lpstr>
      <vt:lpstr>Setting the scene – our domestic situation</vt:lpstr>
      <vt:lpstr>Setting the scene – the international situation</vt:lpstr>
      <vt:lpstr>Setting the scene – some top of mind priorities</vt:lpstr>
      <vt:lpstr>Modelling scenarios inform our planning and response for Omicron</vt:lpstr>
      <vt:lpstr>Phase One</vt:lpstr>
      <vt:lpstr>Phase Two</vt:lpstr>
      <vt:lpstr>Phase Three</vt:lpstr>
      <vt:lpstr>PowerPoint Presentation</vt:lpstr>
      <vt:lpstr>Health system preparedness for Omicron</vt:lpstr>
      <vt:lpstr>Working with you</vt:lpstr>
    </vt:vector>
  </TitlesOfParts>
  <Company>Ministry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orange green blue</dc:title>
  <dc:creator>Ministry of Health</dc:creator>
  <cp:lastModifiedBy>Helen Roulston</cp:lastModifiedBy>
  <cp:revision>82</cp:revision>
  <cp:lastPrinted>2022-01-26T02:56:11Z</cp:lastPrinted>
  <dcterms:created xsi:type="dcterms:W3CDTF">2018-03-26T21:49:06Z</dcterms:created>
  <dcterms:modified xsi:type="dcterms:W3CDTF">2022-01-26T20:40:33Z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0x0101001FB4A70CB09ACA46BAF2DDEAC9D3B9A4</vt:lpwstr>
  </property>
</Properties>
</file>